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Playfair Display"/>
      <p:regular r:id="rId22"/>
      <p:bold r:id="rId23"/>
      <p:italic r:id="rId24"/>
      <p:boldItalic r:id="rId25"/>
    </p:embeddedFont>
    <p:embeddedFont>
      <p:font typeface="Montserrat"/>
      <p:regular r:id="rId26"/>
      <p:bold r:id="rId27"/>
      <p:italic r:id="rId28"/>
      <p:boldItalic r:id="rId29"/>
    </p:embeddedFont>
    <p:embeddedFont>
      <p:font typeface="Oswald"/>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PlayfairDisplay-regular.fntdata"/><Relationship Id="rId21" Type="http://schemas.openxmlformats.org/officeDocument/2006/relationships/slide" Target="slides/slide16.xml"/><Relationship Id="rId24" Type="http://schemas.openxmlformats.org/officeDocument/2006/relationships/font" Target="fonts/PlayfairDisplay-italic.fntdata"/><Relationship Id="rId23" Type="http://schemas.openxmlformats.org/officeDocument/2006/relationships/font" Target="fonts/PlayfairDisplay-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font" Target="fonts/PlayfairDisplay-boldItalic.fntdata"/><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swald-bold.fntdata"/><Relationship Id="rId30" Type="http://schemas.openxmlformats.org/officeDocument/2006/relationships/font" Target="fonts/Oswald-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c54225b9ff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c54225b9ff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you see how-</a:t>
            </a:r>
            <a:r>
              <a:rPr lang="en" sz="1400">
                <a:solidFill>
                  <a:schemeClr val="dk1"/>
                </a:solidFill>
                <a:latin typeface="Playfair Display"/>
                <a:ea typeface="Playfair Display"/>
                <a:cs typeface="Playfair Display"/>
                <a:sym typeface="Playfair Display"/>
              </a:rPr>
              <a:t>This girl comes from a place with mountains. Some places don’t have mountains they have tall skyscrapers or volcanoes.   We are going to move light and airy like the things we see in this picture. Can you imagine jumping twirlinga and dancing around like a leaf driting in the air, snow falling from the sky, a bubble drifting? When I say go we are going to move around lightly. Then when you hear me yell pause. You are going to freeze and slowly sink to the floor as sloooooowww as light as possible.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do you wantt them to know-- feel be able to move?  Iw ant them to understand we all come from different places and have </a:t>
            </a:r>
            <a:r>
              <a:rPr lang="en"/>
              <a:t>something</a:t>
            </a:r>
            <a:r>
              <a:rPr lang="en"/>
              <a:t> to </a:t>
            </a:r>
            <a:r>
              <a:rPr lang="en"/>
              <a:t>contribute. Its about hte students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they are going out the door----- tell me oneway you tonoticed that your </a:t>
            </a:r>
            <a:r>
              <a:rPr lang="en"/>
              <a:t>partner</a:t>
            </a:r>
            <a:r>
              <a:rPr lang="en"/>
              <a:t> moves ismiliariy or </a:t>
            </a:r>
            <a:r>
              <a:rPr lang="en"/>
              <a:t>differently</a:t>
            </a:r>
            <a:r>
              <a:rPr lang="en"/>
              <a:t> than you.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would that look like?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c54225b9ff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c54225b9ff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read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c54225b9ff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c54225b9ff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a:t>
            </a:r>
            <a:r>
              <a:rPr lang="en"/>
              <a:t> has their own unique history and story- what makes you you! We are going to show eachother today. Split up into half the group-- THey will make shape </a:t>
            </a:r>
            <a:r>
              <a:rPr lang="en"/>
              <a:t>walk</a:t>
            </a:r>
            <a:r>
              <a:rPr lang="en"/>
              <a:t> around and observe the shapes.One group make shape Now who are you next to? They are your partner. Notice their shape </a:t>
            </a:r>
            <a:r>
              <a:rPr lang="en" sz="1400">
                <a:solidFill>
                  <a:schemeClr val="dk1"/>
                </a:solidFill>
                <a:latin typeface="Oswald"/>
                <a:ea typeface="Oswald"/>
                <a:cs typeface="Oswald"/>
                <a:sym typeface="Oswald"/>
              </a:rPr>
              <a:t>. Are they high low or medium? Pause. Are they showing us how big the space is or all how little the space is? Does their shape seem heavy and strong? Or is it light, airy and delicate? Does it look like they could hold it for forever? Or that they got frozen in the middle of doing something?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c54225b9ff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c54225b9ff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c54225b9ff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c54225b9ff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Find partner: WE are going to copy how they move but not just their movement. If they are moving slow move </a:t>
            </a:r>
            <a:r>
              <a:rPr lang="en"/>
              <a:t>slow</a:t>
            </a:r>
            <a:r>
              <a:rPr lang="en"/>
              <a:t> if they look they are light and airy move airy. I wan you to really loook not just with your eyes but sense how they are moving and try to copy it. Now switch</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c54225b9ff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c54225b9ff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Arlight with this same partner I wan </a:t>
            </a:r>
            <a:r>
              <a:rPr lang="en"/>
              <a:t>you</a:t>
            </a:r>
            <a:r>
              <a:rPr lang="en"/>
              <a:t> to make the shape you made in the shape museusem nd face eachother with your shape. </a:t>
            </a:r>
            <a:r>
              <a:rPr lang="en"/>
              <a:t>Alright</a:t>
            </a:r>
            <a:r>
              <a:rPr lang="en"/>
              <a:t> ready go  Look at their shape look at your own shape. How is their shape different than your shape? How is it the same? ARe you on the same level? Do you have the same weight? ARe you looking inteh same place?  </a:t>
            </a:r>
            <a:endParaRPr/>
          </a:p>
          <a:p>
            <a:pPr indent="0" lvl="0" marL="0" rtl="0" algn="l">
              <a:spcBef>
                <a:spcPts val="0"/>
              </a:spcBef>
              <a:spcAft>
                <a:spcPts val="0"/>
              </a:spcAft>
              <a:buNone/>
            </a:pPr>
            <a:r>
              <a:rPr lang="en">
                <a:solidFill>
                  <a:schemeClr val="dk1"/>
                </a:solidFill>
              </a:rPr>
              <a:t>Two people share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Now can you find something abou their shape and add it your shape without changing yours all the way? It might change a little and that is great! Look now you are making a new shape!</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c54225b9ff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c54225b9ff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all come from different backgrounds, families, some of us are from places really far away some of us have lived in this town our whole life. But when we look at how others live </a:t>
            </a:r>
            <a:r>
              <a:rPr lang="en"/>
              <a:t>their</a:t>
            </a:r>
            <a:r>
              <a:rPr lang="en"/>
              <a:t> life and their </a:t>
            </a:r>
            <a:r>
              <a:rPr lang="en"/>
              <a:t>background</a:t>
            </a:r>
            <a:r>
              <a:rPr lang="en"/>
              <a:t> and choose to earn from them our lives become more exciting. Just like we looked at eachother’s shapes and changed out own shape to make it more exciting.  WAnt you to think in your own head---- what is one way I like to move </a:t>
            </a:r>
            <a:r>
              <a:rPr lang="en"/>
              <a:t>differently</a:t>
            </a:r>
            <a:r>
              <a:rPr lang="en"/>
              <a:t> than others? Did you </a:t>
            </a:r>
            <a:r>
              <a:rPr lang="en"/>
              <a:t>prefer</a:t>
            </a:r>
            <a:r>
              <a:rPr lang="en"/>
              <a:t> moving like the birds and clouds-- light and free, fast or slow like the river , big and wide like the </a:t>
            </a:r>
            <a:r>
              <a:rPr lang="en"/>
              <a:t>prairie</a:t>
            </a:r>
            <a:r>
              <a:rPr lang="en"/>
              <a:t> or still like the museum shapes?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c54225b9ff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c54225b9ff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a:t>
            </a:r>
            <a:r>
              <a:rPr lang="en"/>
              <a:t>changing</a:t>
            </a:r>
            <a:r>
              <a:rPr lang="en"/>
              <a:t> g a class or house or even state was scary for you you are going to shake and vibrate as much as you can when I say go. Not yet. If it was exciting for you, you are going to make a huge shape. If you were scared and excited do both. Shake while making a big shape when I say go 1,2, 3 go! Notice how everyone can feel </a:t>
            </a:r>
            <a:r>
              <a:rPr lang="en"/>
              <a:t>different</a:t>
            </a:r>
            <a:r>
              <a:rPr lang="en"/>
              <a:t> ways!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c54225b9ff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c54225b9ff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c54225b9ff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c54225b9ff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c54225b9ff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c54225b9ff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c54225b9ff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c54225b9ff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c54225b9ff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c54225b9ff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c54225b9ff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c54225b9ff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Pampas is word for a large open field---- Do you notice the grass swaying the in the breeze and animals grazing?  We are going to show how big the space is by how big we can move by skipping twirling swaying and jumping.  Dance. How high can you sway? How low can you jump? How much can you travel as you twirl?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c54225b9ff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c54225b9ff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Oswald"/>
              <a:ea typeface="Oswald"/>
              <a:cs typeface="Oswald"/>
              <a:sym typeface="Oswald"/>
            </a:endParaRPr>
          </a:p>
          <a:p>
            <a:pPr indent="0" lvl="0" marL="0" rtl="0" algn="l">
              <a:lnSpc>
                <a:spcPct val="115000"/>
              </a:lnSpc>
              <a:spcBef>
                <a:spcPts val="0"/>
              </a:spcBef>
              <a:spcAft>
                <a:spcPts val="0"/>
              </a:spcAft>
              <a:buNone/>
            </a:pPr>
            <a:r>
              <a:rPr lang="en" sz="1400" u="sng">
                <a:solidFill>
                  <a:schemeClr val="dk1"/>
                </a:solidFill>
                <a:latin typeface="Oswald"/>
                <a:ea typeface="Oswald"/>
                <a:cs typeface="Oswald"/>
                <a:sym typeface="Oswald"/>
              </a:rPr>
              <a:t>Sometimes</a:t>
            </a:r>
            <a:r>
              <a:rPr lang="en" sz="1400" u="sng">
                <a:solidFill>
                  <a:schemeClr val="dk1"/>
                </a:solidFill>
                <a:latin typeface="Oswald"/>
                <a:ea typeface="Oswald"/>
                <a:cs typeface="Oswald"/>
                <a:sym typeface="Oswald"/>
              </a:rPr>
              <a:t> we just want to stay in one place and take our time </a:t>
            </a:r>
            <a:r>
              <a:rPr lang="en" sz="1400" u="sng">
                <a:solidFill>
                  <a:schemeClr val="dk1"/>
                </a:solidFill>
                <a:latin typeface="Oswald"/>
                <a:ea typeface="Oswald"/>
                <a:cs typeface="Oswald"/>
                <a:sym typeface="Oswald"/>
              </a:rPr>
              <a:t>sometimes</a:t>
            </a:r>
            <a:r>
              <a:rPr lang="en" sz="1400" u="sng">
                <a:solidFill>
                  <a:schemeClr val="dk1"/>
                </a:solidFill>
                <a:latin typeface="Oswald"/>
                <a:ea typeface="Oswald"/>
                <a:cs typeface="Oswald"/>
                <a:sym typeface="Oswald"/>
              </a:rPr>
              <a:t> we want to move around and explore as many new places as possible Gaucho</a:t>
            </a:r>
            <a:r>
              <a:rPr lang="en" sz="1400">
                <a:solidFill>
                  <a:schemeClr val="dk1"/>
                </a:solidFill>
                <a:latin typeface="Oswald"/>
                <a:ea typeface="Oswald"/>
                <a:cs typeface="Oswald"/>
                <a:sym typeface="Oswald"/>
              </a:rPr>
              <a:t>: Water, direct (the river knows exactly where to go, powerful rivers know how to move around the rocks in their way), zig zag, balance, low </a:t>
            </a:r>
            <a:r>
              <a:rPr lang="en" sz="1400">
                <a:solidFill>
                  <a:srgbClr val="E06666"/>
                </a:solidFill>
                <a:latin typeface="Oswald"/>
                <a:ea typeface="Oswald"/>
                <a:cs typeface="Oswald"/>
                <a:sym typeface="Oswald"/>
              </a:rPr>
              <a:t>SMOOTH RIVER</a:t>
            </a:r>
            <a:r>
              <a:rPr lang="en" sz="1400">
                <a:solidFill>
                  <a:schemeClr val="dk1"/>
                </a:solidFill>
                <a:latin typeface="Oswald"/>
                <a:ea typeface="Oswald"/>
                <a:cs typeface="Oswald"/>
                <a:sym typeface="Oswald"/>
              </a:rPr>
              <a:t> (slower and lighter movements)/</a:t>
            </a:r>
            <a:r>
              <a:rPr lang="en" sz="1400">
                <a:solidFill>
                  <a:srgbClr val="E06666"/>
                </a:solidFill>
                <a:latin typeface="Oswald"/>
                <a:ea typeface="Oswald"/>
                <a:cs typeface="Oswald"/>
                <a:sym typeface="Oswald"/>
              </a:rPr>
              <a:t>FAST RIVER</a:t>
            </a:r>
            <a:r>
              <a:rPr lang="en" sz="1400">
                <a:solidFill>
                  <a:schemeClr val="dk1"/>
                </a:solidFill>
                <a:latin typeface="Oswald"/>
                <a:ea typeface="Oswald"/>
                <a:cs typeface="Oswald"/>
                <a:sym typeface="Oswald"/>
              </a:rPr>
              <a:t> (strong, sustained)</a:t>
            </a:r>
            <a:endParaRPr sz="1400">
              <a:solidFill>
                <a:schemeClr val="dk1"/>
              </a:solidFill>
              <a:latin typeface="Oswald"/>
              <a:ea typeface="Oswald"/>
              <a:cs typeface="Oswald"/>
              <a:sym typeface="Oswald"/>
            </a:endParaRPr>
          </a:p>
          <a:p>
            <a:pPr indent="0" lvl="0" marL="0" rtl="0" algn="l">
              <a:lnSpc>
                <a:spcPct val="115000"/>
              </a:lnSpc>
              <a:spcBef>
                <a:spcPts val="0"/>
              </a:spcBef>
              <a:spcAft>
                <a:spcPts val="0"/>
              </a:spcAft>
              <a:buNone/>
            </a:pPr>
            <a:r>
              <a:t/>
            </a:r>
            <a:endParaRPr sz="1400">
              <a:solidFill>
                <a:schemeClr val="dk1"/>
              </a:solidFill>
              <a:latin typeface="Oswald"/>
              <a:ea typeface="Oswald"/>
              <a:cs typeface="Oswald"/>
              <a:sym typeface="Oswald"/>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Oswald"/>
                <a:ea typeface="Oswald"/>
                <a:cs typeface="Oswald"/>
                <a:sym typeface="Oswald"/>
              </a:rPr>
              <a:t>I want you to think in your head? Did it feel more </a:t>
            </a:r>
            <a:r>
              <a:rPr lang="en" sz="1400">
                <a:solidFill>
                  <a:schemeClr val="dk1"/>
                </a:solidFill>
                <a:latin typeface="Oswald"/>
                <a:ea typeface="Oswald"/>
                <a:cs typeface="Oswald"/>
                <a:sym typeface="Oswald"/>
              </a:rPr>
              <a:t>comfortable</a:t>
            </a:r>
            <a:r>
              <a:rPr lang="en" sz="1400">
                <a:solidFill>
                  <a:schemeClr val="dk1"/>
                </a:solidFill>
                <a:latin typeface="Oswald"/>
                <a:ea typeface="Oswald"/>
                <a:cs typeface="Oswald"/>
                <a:sym typeface="Oswald"/>
              </a:rPr>
              <a:t> to move slow or fast most of the time?</a:t>
            </a:r>
            <a:endParaRPr sz="1400">
              <a:solidFill>
                <a:schemeClr val="dk1"/>
              </a:solidFill>
              <a:latin typeface="Oswald"/>
              <a:ea typeface="Oswald"/>
              <a:cs typeface="Oswald"/>
              <a:sym typeface="Oswa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rm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rm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highlight>
                  <a:schemeClr val="dk1"/>
                </a:highlight>
              </a:defRPr>
            </a:lvl1pPr>
            <a:lvl2pPr indent="-317500" lvl="1" marL="914400" algn="ctr">
              <a:spcBef>
                <a:spcPts val="0"/>
              </a:spcBef>
              <a:spcAft>
                <a:spcPts val="0"/>
              </a:spcAft>
              <a:buSzPts val="1400"/>
              <a:buChar char="○"/>
              <a:defRPr>
                <a:highlight>
                  <a:schemeClr val="dk1"/>
                </a:highlight>
              </a:defRPr>
            </a:lvl2pPr>
            <a:lvl3pPr indent="-317500" lvl="2" marL="1371600" algn="ctr">
              <a:spcBef>
                <a:spcPts val="0"/>
              </a:spcBef>
              <a:spcAft>
                <a:spcPts val="0"/>
              </a:spcAft>
              <a:buSzPts val="1400"/>
              <a:buChar char="■"/>
              <a:defRPr>
                <a:highlight>
                  <a:schemeClr val="dk1"/>
                </a:highlight>
              </a:defRPr>
            </a:lvl3pPr>
            <a:lvl4pPr indent="-317500" lvl="3" marL="1828800" algn="ctr">
              <a:spcBef>
                <a:spcPts val="0"/>
              </a:spcBef>
              <a:spcAft>
                <a:spcPts val="0"/>
              </a:spcAft>
              <a:buSzPts val="1400"/>
              <a:buChar char="●"/>
              <a:defRPr>
                <a:highlight>
                  <a:schemeClr val="dk1"/>
                </a:highlight>
              </a:defRPr>
            </a:lvl4pPr>
            <a:lvl5pPr indent="-317500" lvl="4" marL="2286000" algn="ctr">
              <a:spcBef>
                <a:spcPts val="0"/>
              </a:spcBef>
              <a:spcAft>
                <a:spcPts val="0"/>
              </a:spcAft>
              <a:buSzPts val="1400"/>
              <a:buChar char="○"/>
              <a:defRPr>
                <a:highlight>
                  <a:schemeClr val="dk1"/>
                </a:highlight>
              </a:defRPr>
            </a:lvl5pPr>
            <a:lvl6pPr indent="-317500" lvl="5" marL="2743200" algn="ctr">
              <a:spcBef>
                <a:spcPts val="0"/>
              </a:spcBef>
              <a:spcAft>
                <a:spcPts val="0"/>
              </a:spcAft>
              <a:buSzPts val="1400"/>
              <a:buChar char="■"/>
              <a:defRPr>
                <a:highlight>
                  <a:schemeClr val="dk1"/>
                </a:highlight>
              </a:defRPr>
            </a:lvl6pPr>
            <a:lvl7pPr indent="-317500" lvl="6" marL="3200400" algn="ctr">
              <a:spcBef>
                <a:spcPts val="0"/>
              </a:spcBef>
              <a:spcAft>
                <a:spcPts val="0"/>
              </a:spcAft>
              <a:buSzPts val="1400"/>
              <a:buChar char="●"/>
              <a:defRPr>
                <a:highlight>
                  <a:schemeClr val="dk1"/>
                </a:highlight>
              </a:defRPr>
            </a:lvl7pPr>
            <a:lvl8pPr indent="-317500" lvl="7" marL="3657600" algn="ctr">
              <a:spcBef>
                <a:spcPts val="0"/>
              </a:spcBef>
              <a:spcAft>
                <a:spcPts val="0"/>
              </a:spcAft>
              <a:buSzPts val="1400"/>
              <a:buChar char="○"/>
              <a:defRPr>
                <a:highlight>
                  <a:schemeClr val="dk1"/>
                </a:highlight>
              </a:defRPr>
            </a:lvl8pPr>
            <a:lvl9pPr indent="-317500" lvl="8" marL="4114800" algn="ctr">
              <a:spcBef>
                <a:spcPts val="0"/>
              </a:spcBef>
              <a:spcAft>
                <a:spcPts val="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highlight>
                  <a:schemeClr val="lt1"/>
                </a:highlight>
              </a:defRPr>
            </a:lvl1pPr>
            <a:lvl2pPr indent="-317500" lvl="1" marL="914400">
              <a:spcBef>
                <a:spcPts val="0"/>
              </a:spcBef>
              <a:spcAft>
                <a:spcPts val="0"/>
              </a:spcAft>
              <a:buSzPts val="1400"/>
              <a:buChar char="○"/>
              <a:defRPr>
                <a:highlight>
                  <a:schemeClr val="lt1"/>
                </a:highlight>
              </a:defRPr>
            </a:lvl2pPr>
            <a:lvl3pPr indent="-317500" lvl="2" marL="1371600">
              <a:spcBef>
                <a:spcPts val="0"/>
              </a:spcBef>
              <a:spcAft>
                <a:spcPts val="0"/>
              </a:spcAft>
              <a:buSzPts val="1400"/>
              <a:buChar char="■"/>
              <a:defRPr>
                <a:highlight>
                  <a:schemeClr val="lt1"/>
                </a:highlight>
              </a:defRPr>
            </a:lvl3pPr>
            <a:lvl4pPr indent="-317500" lvl="3" marL="1828800">
              <a:spcBef>
                <a:spcPts val="0"/>
              </a:spcBef>
              <a:spcAft>
                <a:spcPts val="0"/>
              </a:spcAft>
              <a:buSzPts val="1400"/>
              <a:buChar char="●"/>
              <a:defRPr>
                <a:highlight>
                  <a:schemeClr val="lt1"/>
                </a:highlight>
              </a:defRPr>
            </a:lvl4pPr>
            <a:lvl5pPr indent="-317500" lvl="4" marL="2286000">
              <a:spcBef>
                <a:spcPts val="0"/>
              </a:spcBef>
              <a:spcAft>
                <a:spcPts val="0"/>
              </a:spcAft>
              <a:buSzPts val="1400"/>
              <a:buChar char="○"/>
              <a:defRPr>
                <a:highlight>
                  <a:schemeClr val="lt1"/>
                </a:highlight>
              </a:defRPr>
            </a:lvl5pPr>
            <a:lvl6pPr indent="-317500" lvl="5" marL="2743200">
              <a:spcBef>
                <a:spcPts val="0"/>
              </a:spcBef>
              <a:spcAft>
                <a:spcPts val="0"/>
              </a:spcAft>
              <a:buSzPts val="1400"/>
              <a:buChar char="■"/>
              <a:defRPr>
                <a:highlight>
                  <a:schemeClr val="lt1"/>
                </a:highlight>
              </a:defRPr>
            </a:lvl6pPr>
            <a:lvl7pPr indent="-317500" lvl="6" marL="3200400">
              <a:spcBef>
                <a:spcPts val="0"/>
              </a:spcBef>
              <a:spcAft>
                <a:spcPts val="0"/>
              </a:spcAft>
              <a:buSzPts val="1400"/>
              <a:buChar char="●"/>
              <a:defRPr>
                <a:highlight>
                  <a:schemeClr val="lt1"/>
                </a:highlight>
              </a:defRPr>
            </a:lvl7pPr>
            <a:lvl8pPr indent="-317500" lvl="7" marL="3657600">
              <a:spcBef>
                <a:spcPts val="0"/>
              </a:spcBef>
              <a:spcAft>
                <a:spcPts val="0"/>
              </a:spcAft>
              <a:buSzPts val="1400"/>
              <a:buChar char="○"/>
              <a:defRPr>
                <a:highlight>
                  <a:schemeClr val="lt1"/>
                </a:highlight>
              </a:defRPr>
            </a:lvl8pPr>
            <a:lvl9pPr indent="-317500" lvl="8" marL="4114800">
              <a:spcBef>
                <a:spcPts val="0"/>
              </a:spcBef>
              <a:spcAft>
                <a:spcPts val="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344250" y="1403850"/>
            <a:ext cx="8455500" cy="2146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Where Are You From?</a:t>
            </a:r>
            <a:endParaRPr/>
          </a:p>
        </p:txBody>
      </p:sp>
      <p:sp>
        <p:nvSpPr>
          <p:cNvPr id="59" name="Google Shape;59;p13"/>
          <p:cNvSpPr txBox="1"/>
          <p:nvPr>
            <p:ph idx="1" type="subTitle"/>
          </p:nvPr>
        </p:nvSpPr>
        <p:spPr>
          <a:xfrm>
            <a:off x="344250" y="3550650"/>
            <a:ext cx="4910100" cy="577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Kinnect 2021 Lesson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2"/>
          <p:cNvPicPr preferRelativeResize="0"/>
          <p:nvPr/>
        </p:nvPicPr>
        <p:blipFill>
          <a:blip r:embed="rId3">
            <a:alphaModFix/>
          </a:blip>
          <a:stretch>
            <a:fillRect/>
          </a:stretch>
        </p:blipFill>
        <p:spPr>
          <a:xfrm>
            <a:off x="0" y="0"/>
            <a:ext cx="4571999" cy="3908731"/>
          </a:xfrm>
          <a:prstGeom prst="rect">
            <a:avLst/>
          </a:prstGeom>
          <a:noFill/>
          <a:ln>
            <a:noFill/>
          </a:ln>
        </p:spPr>
      </p:pic>
      <p:pic>
        <p:nvPicPr>
          <p:cNvPr id="116" name="Google Shape;116;p22"/>
          <p:cNvPicPr preferRelativeResize="0"/>
          <p:nvPr/>
        </p:nvPicPr>
        <p:blipFill>
          <a:blip r:embed="rId4">
            <a:alphaModFix/>
          </a:blip>
          <a:stretch>
            <a:fillRect/>
          </a:stretch>
        </p:blipFill>
        <p:spPr>
          <a:xfrm>
            <a:off x="4572000" y="0"/>
            <a:ext cx="4571999" cy="3913312"/>
          </a:xfrm>
          <a:prstGeom prst="rect">
            <a:avLst/>
          </a:prstGeom>
          <a:noFill/>
          <a:ln>
            <a:noFill/>
          </a:ln>
        </p:spPr>
      </p:pic>
      <p:sp>
        <p:nvSpPr>
          <p:cNvPr id="117" name="Google Shape;117;p22"/>
          <p:cNvSpPr txBox="1"/>
          <p:nvPr/>
        </p:nvSpPr>
        <p:spPr>
          <a:xfrm>
            <a:off x="179800" y="4006925"/>
            <a:ext cx="881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Notice how high these mountains are? What else is tall?  </a:t>
            </a:r>
            <a:endParaRPr>
              <a:latin typeface="Playfair Display"/>
              <a:ea typeface="Playfair Display"/>
              <a:cs typeface="Playfair Display"/>
              <a:sym typeface="Playfair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3"/>
          <p:cNvPicPr preferRelativeResize="0"/>
          <p:nvPr/>
        </p:nvPicPr>
        <p:blipFill>
          <a:blip r:embed="rId3">
            <a:alphaModFix/>
          </a:blip>
          <a:stretch>
            <a:fillRect/>
          </a:stretch>
        </p:blipFill>
        <p:spPr>
          <a:xfrm>
            <a:off x="0" y="0"/>
            <a:ext cx="4572000" cy="4066887"/>
          </a:xfrm>
          <a:prstGeom prst="rect">
            <a:avLst/>
          </a:prstGeom>
          <a:noFill/>
          <a:ln>
            <a:noFill/>
          </a:ln>
        </p:spPr>
      </p:pic>
      <p:pic>
        <p:nvPicPr>
          <p:cNvPr id="123" name="Google Shape;123;p23"/>
          <p:cNvPicPr preferRelativeResize="0"/>
          <p:nvPr/>
        </p:nvPicPr>
        <p:blipFill>
          <a:blip r:embed="rId4">
            <a:alphaModFix/>
          </a:blip>
          <a:stretch>
            <a:fillRect/>
          </a:stretch>
        </p:blipFill>
        <p:spPr>
          <a:xfrm>
            <a:off x="4572000" y="0"/>
            <a:ext cx="4571999" cy="409414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4"/>
          <p:cNvPicPr preferRelativeResize="0"/>
          <p:nvPr/>
        </p:nvPicPr>
        <p:blipFill>
          <a:blip r:embed="rId3">
            <a:alphaModFix/>
          </a:blip>
          <a:stretch>
            <a:fillRect/>
          </a:stretch>
        </p:blipFill>
        <p:spPr>
          <a:xfrm>
            <a:off x="1670650" y="169049"/>
            <a:ext cx="5476274" cy="4805401"/>
          </a:xfrm>
          <a:prstGeom prst="rect">
            <a:avLst/>
          </a:prstGeom>
          <a:noFill/>
          <a:ln>
            <a:noFill/>
          </a:ln>
        </p:spPr>
      </p:pic>
      <p:sp>
        <p:nvSpPr>
          <p:cNvPr id="129" name="Google Shape;129;p24"/>
          <p:cNvSpPr txBox="1"/>
          <p:nvPr/>
        </p:nvSpPr>
        <p:spPr>
          <a:xfrm>
            <a:off x="141300" y="4161050"/>
            <a:ext cx="88614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t/>
            </a:r>
            <a:endParaRPr>
              <a:latin typeface="Playfair Display"/>
              <a:ea typeface="Playfair Display"/>
              <a:cs typeface="Playfair Display"/>
              <a:sym typeface="Playfair Displ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5"/>
          <p:cNvPicPr preferRelativeResize="0"/>
          <p:nvPr/>
        </p:nvPicPr>
        <p:blipFill>
          <a:blip r:embed="rId3">
            <a:alphaModFix/>
          </a:blip>
          <a:stretch>
            <a:fillRect/>
          </a:stretch>
        </p:blipFill>
        <p:spPr>
          <a:xfrm>
            <a:off x="-102750" y="0"/>
            <a:ext cx="4674749" cy="4114865"/>
          </a:xfrm>
          <a:prstGeom prst="rect">
            <a:avLst/>
          </a:prstGeom>
          <a:noFill/>
          <a:ln>
            <a:noFill/>
          </a:ln>
        </p:spPr>
      </p:pic>
      <p:pic>
        <p:nvPicPr>
          <p:cNvPr id="135" name="Google Shape;135;p25"/>
          <p:cNvPicPr preferRelativeResize="0"/>
          <p:nvPr/>
        </p:nvPicPr>
        <p:blipFill>
          <a:blip r:embed="rId4">
            <a:alphaModFix/>
          </a:blip>
          <a:stretch>
            <a:fillRect/>
          </a:stretch>
        </p:blipFill>
        <p:spPr>
          <a:xfrm>
            <a:off x="4572000" y="0"/>
            <a:ext cx="4572002" cy="4037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6"/>
          <p:cNvPicPr preferRelativeResize="0"/>
          <p:nvPr/>
        </p:nvPicPr>
        <p:blipFill>
          <a:blip r:embed="rId3">
            <a:alphaModFix/>
          </a:blip>
          <a:stretch>
            <a:fillRect/>
          </a:stretch>
        </p:blipFill>
        <p:spPr>
          <a:xfrm>
            <a:off x="0" y="0"/>
            <a:ext cx="4571999" cy="4052916"/>
          </a:xfrm>
          <a:prstGeom prst="rect">
            <a:avLst/>
          </a:prstGeom>
          <a:noFill/>
          <a:ln>
            <a:noFill/>
          </a:ln>
        </p:spPr>
      </p:pic>
      <p:pic>
        <p:nvPicPr>
          <p:cNvPr id="141" name="Google Shape;141;p26"/>
          <p:cNvPicPr preferRelativeResize="0"/>
          <p:nvPr/>
        </p:nvPicPr>
        <p:blipFill>
          <a:blip r:embed="rId4">
            <a:alphaModFix/>
          </a:blip>
          <a:stretch>
            <a:fillRect/>
          </a:stretch>
        </p:blipFill>
        <p:spPr>
          <a:xfrm>
            <a:off x="4572000" y="0"/>
            <a:ext cx="4572001" cy="4033715"/>
          </a:xfrm>
          <a:prstGeom prst="rect">
            <a:avLst/>
          </a:prstGeom>
          <a:noFill/>
          <a:ln>
            <a:noFill/>
          </a:ln>
        </p:spPr>
      </p:pic>
      <p:sp>
        <p:nvSpPr>
          <p:cNvPr id="142" name="Google Shape;142;p26"/>
          <p:cNvSpPr txBox="1"/>
          <p:nvPr/>
        </p:nvSpPr>
        <p:spPr>
          <a:xfrm>
            <a:off x="871775" y="4315300"/>
            <a:ext cx="734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We can each contribute different things and learn  much from each other. </a:t>
            </a:r>
            <a:r>
              <a:rPr lang="en">
                <a:latin typeface="Playfair Display"/>
                <a:ea typeface="Playfair Display"/>
                <a:cs typeface="Playfair Display"/>
                <a:sym typeface="Playfair Display"/>
              </a:rPr>
              <a:t>Mirroring</a:t>
            </a:r>
            <a:r>
              <a:rPr lang="en">
                <a:latin typeface="Playfair Display"/>
                <a:ea typeface="Playfair Display"/>
                <a:cs typeface="Playfair Display"/>
                <a:sym typeface="Playfair Display"/>
              </a:rPr>
              <a:t>.</a:t>
            </a:r>
            <a:endParaRPr>
              <a:latin typeface="Playfair Display"/>
              <a:ea typeface="Playfair Display"/>
              <a:cs typeface="Playfair Display"/>
              <a:sym typeface="Playfair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7"/>
          <p:cNvPicPr preferRelativeResize="0"/>
          <p:nvPr/>
        </p:nvPicPr>
        <p:blipFill>
          <a:blip r:embed="rId3">
            <a:alphaModFix/>
          </a:blip>
          <a:stretch>
            <a:fillRect/>
          </a:stretch>
        </p:blipFill>
        <p:spPr>
          <a:xfrm>
            <a:off x="0" y="0"/>
            <a:ext cx="4572001" cy="4088666"/>
          </a:xfrm>
          <a:prstGeom prst="rect">
            <a:avLst/>
          </a:prstGeom>
          <a:noFill/>
          <a:ln>
            <a:noFill/>
          </a:ln>
        </p:spPr>
      </p:pic>
      <p:pic>
        <p:nvPicPr>
          <p:cNvPr id="148" name="Google Shape;148;p27"/>
          <p:cNvPicPr preferRelativeResize="0"/>
          <p:nvPr/>
        </p:nvPicPr>
        <p:blipFill>
          <a:blip r:embed="rId4">
            <a:alphaModFix/>
          </a:blip>
          <a:stretch>
            <a:fillRect/>
          </a:stretch>
        </p:blipFill>
        <p:spPr>
          <a:xfrm>
            <a:off x="4572000" y="0"/>
            <a:ext cx="4572002" cy="4068350"/>
          </a:xfrm>
          <a:prstGeom prst="rect">
            <a:avLst/>
          </a:prstGeom>
          <a:noFill/>
          <a:ln>
            <a:noFill/>
          </a:ln>
        </p:spPr>
      </p:pic>
      <p:sp>
        <p:nvSpPr>
          <p:cNvPr id="149" name="Google Shape;149;p27"/>
          <p:cNvSpPr txBox="1"/>
          <p:nvPr/>
        </p:nvSpPr>
        <p:spPr>
          <a:xfrm>
            <a:off x="102750" y="4161025"/>
            <a:ext cx="8861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lang="en">
                <a:solidFill>
                  <a:schemeClr val="dk2"/>
                </a:solidFill>
                <a:latin typeface="Playfair Display"/>
                <a:ea typeface="Playfair Display"/>
                <a:cs typeface="Playfair Display"/>
                <a:sym typeface="Playfair Display"/>
              </a:rPr>
              <a:t>Have you ever been to a museum? </a:t>
            </a:r>
            <a:endParaRPr>
              <a:solidFill>
                <a:schemeClr val="dk2"/>
              </a:solidFill>
              <a:latin typeface="Playfair Display"/>
              <a:ea typeface="Playfair Display"/>
              <a:cs typeface="Playfair Display"/>
              <a:sym typeface="Playfair Display"/>
            </a:endParaRPr>
          </a:p>
          <a:p>
            <a:pPr indent="0" lvl="0" marL="0" rtl="0" algn="l">
              <a:spcBef>
                <a:spcPts val="0"/>
              </a:spcBef>
              <a:spcAft>
                <a:spcPts val="0"/>
              </a:spcAft>
              <a:buClr>
                <a:schemeClr val="dk2"/>
              </a:buClr>
              <a:buSzPts val="1100"/>
              <a:buFont typeface="Arial"/>
              <a:buNone/>
            </a:pPr>
            <a:r>
              <a:t/>
            </a:r>
            <a:endParaRPr>
              <a:solidFill>
                <a:schemeClr val="dk2"/>
              </a:solidFill>
              <a:latin typeface="Playfair Display"/>
              <a:ea typeface="Playfair Display"/>
              <a:cs typeface="Playfair Display"/>
              <a:sym typeface="Playfair Display"/>
            </a:endParaRPr>
          </a:p>
          <a:p>
            <a:pPr indent="0" lvl="0" marL="0" rtl="0" algn="r">
              <a:spcBef>
                <a:spcPts val="0"/>
              </a:spcBef>
              <a:spcAft>
                <a:spcPts val="0"/>
              </a:spcAft>
              <a:buClr>
                <a:schemeClr val="dk2"/>
              </a:buClr>
              <a:buSzPts val="1100"/>
              <a:buFont typeface="Arial"/>
              <a:buNone/>
            </a:pPr>
            <a:r>
              <a:rPr lang="en">
                <a:solidFill>
                  <a:schemeClr val="dk2"/>
                </a:solidFill>
                <a:latin typeface="Playfair Display"/>
                <a:ea typeface="Playfair Display"/>
                <a:cs typeface="Playfair Display"/>
                <a:sym typeface="Playfair Display"/>
              </a:rPr>
              <a:t>If YOU were in a museum, what interesting shape would you like everyone to see?</a:t>
            </a:r>
            <a:endParaRPr>
              <a:solidFill>
                <a:schemeClr val="dk2"/>
              </a:solidFill>
              <a:latin typeface="Playfair Display"/>
              <a:ea typeface="Playfair Display"/>
              <a:cs typeface="Playfair Display"/>
              <a:sym typeface="Playfair Display"/>
            </a:endParaRPr>
          </a:p>
          <a:p>
            <a:pPr indent="0" lvl="0" marL="0" rtl="0" algn="r">
              <a:lnSpc>
                <a:spcPct val="150000"/>
              </a:lnSpc>
              <a:spcBef>
                <a:spcPts val="0"/>
              </a:spcBef>
              <a:spcAft>
                <a:spcPts val="0"/>
              </a:spcAft>
              <a:buNone/>
            </a:pPr>
            <a:r>
              <a:t/>
            </a:r>
            <a:endParaRPr>
              <a:latin typeface="Playfair Display"/>
              <a:ea typeface="Playfair Display"/>
              <a:cs typeface="Playfair Display"/>
              <a:sym typeface="Playfair Displ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8"/>
          <p:cNvPicPr preferRelativeResize="0"/>
          <p:nvPr/>
        </p:nvPicPr>
        <p:blipFill>
          <a:blip r:embed="rId3">
            <a:alphaModFix/>
          </a:blip>
          <a:stretch>
            <a:fillRect/>
          </a:stretch>
        </p:blipFill>
        <p:spPr>
          <a:xfrm>
            <a:off x="0" y="0"/>
            <a:ext cx="4571999" cy="4093147"/>
          </a:xfrm>
          <a:prstGeom prst="rect">
            <a:avLst/>
          </a:prstGeom>
          <a:noFill/>
          <a:ln>
            <a:noFill/>
          </a:ln>
        </p:spPr>
      </p:pic>
      <p:pic>
        <p:nvPicPr>
          <p:cNvPr id="155" name="Google Shape;155;p28"/>
          <p:cNvPicPr preferRelativeResize="0"/>
          <p:nvPr/>
        </p:nvPicPr>
        <p:blipFill>
          <a:blip r:embed="rId4">
            <a:alphaModFix/>
          </a:blip>
          <a:stretch>
            <a:fillRect/>
          </a:stretch>
        </p:blipFill>
        <p:spPr>
          <a:xfrm>
            <a:off x="4572000" y="0"/>
            <a:ext cx="4571999" cy="41413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nvSpPr>
        <p:spPr>
          <a:xfrm>
            <a:off x="4595650" y="801125"/>
            <a:ext cx="4572000" cy="34017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Playfair Display"/>
              <a:buChar char="●"/>
            </a:pPr>
            <a:r>
              <a:rPr lang="en" sz="1900">
                <a:latin typeface="Playfair Display"/>
                <a:ea typeface="Playfair Display"/>
                <a:cs typeface="Playfair Display"/>
                <a:sym typeface="Playfair Display"/>
              </a:rPr>
              <a:t>Have you ever moved to a new house before? </a:t>
            </a:r>
            <a:endParaRPr sz="1900">
              <a:latin typeface="Playfair Display"/>
              <a:ea typeface="Playfair Display"/>
              <a:cs typeface="Playfair Display"/>
              <a:sym typeface="Playfair Display"/>
            </a:endParaRPr>
          </a:p>
          <a:p>
            <a:pPr indent="-349250" lvl="0" marL="457200" rtl="0" algn="l">
              <a:spcBef>
                <a:spcPts val="0"/>
              </a:spcBef>
              <a:spcAft>
                <a:spcPts val="0"/>
              </a:spcAft>
              <a:buSzPts val="1900"/>
              <a:buFont typeface="Playfair Display"/>
              <a:buChar char="●"/>
            </a:pPr>
            <a:r>
              <a:rPr lang="en" sz="1900">
                <a:latin typeface="Playfair Display"/>
                <a:ea typeface="Playfair Display"/>
                <a:cs typeface="Playfair Display"/>
                <a:sym typeface="Playfair Display"/>
              </a:rPr>
              <a:t>Have you ever changed classes? </a:t>
            </a:r>
            <a:endParaRPr sz="1900">
              <a:latin typeface="Playfair Display"/>
              <a:ea typeface="Playfair Display"/>
              <a:cs typeface="Playfair Display"/>
              <a:sym typeface="Playfair Display"/>
            </a:endParaRPr>
          </a:p>
          <a:p>
            <a:pPr indent="0" lvl="0" marL="0" rtl="0" algn="l">
              <a:spcBef>
                <a:spcPts val="0"/>
              </a:spcBef>
              <a:spcAft>
                <a:spcPts val="0"/>
              </a:spcAft>
              <a:buNone/>
            </a:pPr>
            <a:r>
              <a:t/>
            </a:r>
            <a:endParaRPr sz="1900">
              <a:latin typeface="Playfair Display"/>
              <a:ea typeface="Playfair Display"/>
              <a:cs typeface="Playfair Display"/>
              <a:sym typeface="Playfair Display"/>
            </a:endParaRPr>
          </a:p>
          <a:p>
            <a:pPr indent="0" lvl="0" marL="0" rtl="0" algn="l">
              <a:spcBef>
                <a:spcPts val="0"/>
              </a:spcBef>
              <a:spcAft>
                <a:spcPts val="0"/>
              </a:spcAft>
              <a:buNone/>
            </a:pPr>
            <a:r>
              <a:rPr lang="en" sz="1900">
                <a:latin typeface="Playfair Display"/>
                <a:ea typeface="Playfair Display"/>
                <a:cs typeface="Playfair Display"/>
                <a:sym typeface="Playfair Display"/>
              </a:rPr>
              <a:t>How did it </a:t>
            </a:r>
            <a:r>
              <a:rPr i="1" lang="en" sz="1900">
                <a:latin typeface="Playfair Display"/>
                <a:ea typeface="Playfair Display"/>
                <a:cs typeface="Playfair Display"/>
                <a:sym typeface="Playfair Display"/>
              </a:rPr>
              <a:t>FEEL</a:t>
            </a:r>
            <a:r>
              <a:rPr lang="en" sz="1900">
                <a:latin typeface="Playfair Display"/>
                <a:ea typeface="Playfair Display"/>
                <a:cs typeface="Playfair Display"/>
                <a:sym typeface="Playfair Display"/>
              </a:rPr>
              <a:t> to change? Exciting? Scary? </a:t>
            </a:r>
            <a:endParaRPr sz="1900">
              <a:latin typeface="Playfair Display"/>
              <a:ea typeface="Playfair Display"/>
              <a:cs typeface="Playfair Display"/>
              <a:sym typeface="Playfair Display"/>
            </a:endParaRPr>
          </a:p>
          <a:p>
            <a:pPr indent="0" lvl="0" marL="0" rtl="0" algn="l">
              <a:spcBef>
                <a:spcPts val="0"/>
              </a:spcBef>
              <a:spcAft>
                <a:spcPts val="0"/>
              </a:spcAft>
              <a:buNone/>
            </a:pPr>
            <a:r>
              <a:t/>
            </a:r>
            <a:endParaRPr sz="1900">
              <a:latin typeface="Playfair Display"/>
              <a:ea typeface="Playfair Display"/>
              <a:cs typeface="Playfair Display"/>
              <a:sym typeface="Playfair Display"/>
            </a:endParaRPr>
          </a:p>
          <a:p>
            <a:pPr indent="-349250" lvl="0" marL="457200" rtl="0" algn="l">
              <a:spcBef>
                <a:spcPts val="0"/>
              </a:spcBef>
              <a:spcAft>
                <a:spcPts val="0"/>
              </a:spcAft>
              <a:buSzPts val="1900"/>
              <a:buFont typeface="Playfair Display"/>
              <a:buChar char="●"/>
            </a:pPr>
            <a:r>
              <a:rPr lang="en" sz="1900">
                <a:latin typeface="Playfair Display"/>
                <a:ea typeface="Playfair Display"/>
                <a:cs typeface="Playfair Display"/>
                <a:sym typeface="Playfair Display"/>
              </a:rPr>
              <a:t>Did you move really FAR away? </a:t>
            </a:r>
            <a:endParaRPr sz="1900">
              <a:latin typeface="Playfair Display"/>
              <a:ea typeface="Playfair Display"/>
              <a:cs typeface="Playfair Display"/>
              <a:sym typeface="Playfair Display"/>
            </a:endParaRPr>
          </a:p>
          <a:p>
            <a:pPr indent="-349250" lvl="0" marL="457200" rtl="0" algn="l">
              <a:spcBef>
                <a:spcPts val="0"/>
              </a:spcBef>
              <a:spcAft>
                <a:spcPts val="0"/>
              </a:spcAft>
              <a:buSzPts val="1900"/>
              <a:buFont typeface="Playfair Display"/>
              <a:buChar char="●"/>
            </a:pPr>
            <a:r>
              <a:rPr lang="en" sz="1900">
                <a:latin typeface="Playfair Display"/>
                <a:ea typeface="Playfair Display"/>
                <a:cs typeface="Playfair Display"/>
                <a:sym typeface="Playfair Display"/>
              </a:rPr>
              <a:t>Did you move really </a:t>
            </a:r>
            <a:r>
              <a:rPr i="1" lang="en" sz="1900">
                <a:latin typeface="Playfair Display"/>
                <a:ea typeface="Playfair Display"/>
                <a:cs typeface="Playfair Display"/>
                <a:sym typeface="Playfair Display"/>
              </a:rPr>
              <a:t>close</a:t>
            </a:r>
            <a:r>
              <a:rPr lang="en" sz="1900">
                <a:latin typeface="Playfair Display"/>
                <a:ea typeface="Playfair Display"/>
                <a:cs typeface="Playfair Display"/>
                <a:sym typeface="Playfair Display"/>
              </a:rPr>
              <a:t>?</a:t>
            </a:r>
            <a:endParaRPr sz="1900">
              <a:latin typeface="Playfair Display"/>
              <a:ea typeface="Playfair Display"/>
              <a:cs typeface="Playfair Display"/>
              <a:sym typeface="Playfair Display"/>
            </a:endParaRPr>
          </a:p>
          <a:p>
            <a:pPr indent="0" lvl="0" marL="0" rtl="0" algn="l">
              <a:spcBef>
                <a:spcPts val="0"/>
              </a:spcBef>
              <a:spcAft>
                <a:spcPts val="0"/>
              </a:spcAft>
              <a:buNone/>
            </a:pPr>
            <a:r>
              <a:t/>
            </a:r>
            <a:endParaRPr sz="1900">
              <a:latin typeface="Playfair Display"/>
              <a:ea typeface="Playfair Display"/>
              <a:cs typeface="Playfair Display"/>
              <a:sym typeface="Playfair Display"/>
            </a:endParaRPr>
          </a:p>
          <a:p>
            <a:pPr indent="0" lvl="0" marL="0" rtl="0" algn="l">
              <a:spcBef>
                <a:spcPts val="0"/>
              </a:spcBef>
              <a:spcAft>
                <a:spcPts val="0"/>
              </a:spcAft>
              <a:buNone/>
            </a:pPr>
            <a:r>
              <a:t/>
            </a:r>
            <a:endParaRPr sz="1900">
              <a:latin typeface="Playfair Display"/>
              <a:ea typeface="Playfair Display"/>
              <a:cs typeface="Playfair Display"/>
              <a:sym typeface="Playfair Display"/>
            </a:endParaRPr>
          </a:p>
        </p:txBody>
      </p:sp>
      <p:sp>
        <p:nvSpPr>
          <p:cNvPr id="65" name="Google Shape;65;p14"/>
          <p:cNvSpPr txBox="1"/>
          <p:nvPr/>
        </p:nvSpPr>
        <p:spPr>
          <a:xfrm>
            <a:off x="4770850" y="151450"/>
            <a:ext cx="4221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Playfair Display"/>
                <a:ea typeface="Playfair Display"/>
                <a:cs typeface="Playfair Display"/>
                <a:sym typeface="Playfair Display"/>
              </a:rPr>
              <a:t>Introductory Activity </a:t>
            </a:r>
            <a:endParaRPr b="1" sz="2000">
              <a:latin typeface="Playfair Display"/>
              <a:ea typeface="Playfair Display"/>
              <a:cs typeface="Playfair Display"/>
              <a:sym typeface="Playfair Display"/>
            </a:endParaRPr>
          </a:p>
        </p:txBody>
      </p:sp>
      <p:sp>
        <p:nvSpPr>
          <p:cNvPr id="66" name="Google Shape;66;p14"/>
          <p:cNvSpPr txBox="1"/>
          <p:nvPr/>
        </p:nvSpPr>
        <p:spPr>
          <a:xfrm>
            <a:off x="4979050" y="4202825"/>
            <a:ext cx="3805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Introduce</a:t>
            </a:r>
            <a:r>
              <a:rPr lang="en">
                <a:latin typeface="Playfair Display"/>
                <a:ea typeface="Playfair Display"/>
                <a:cs typeface="Playfair Display"/>
                <a:sym typeface="Playfair Display"/>
              </a:rPr>
              <a:t> the book:</a:t>
            </a:r>
            <a:endParaRPr>
              <a:latin typeface="Playfair Display"/>
              <a:ea typeface="Playfair Display"/>
              <a:cs typeface="Playfair Display"/>
              <a:sym typeface="Playfair Display"/>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a:p>
            <a:pPr indent="0" lvl="0" marL="0" rtl="0" algn="l">
              <a:spcBef>
                <a:spcPts val="0"/>
              </a:spcBef>
              <a:spcAft>
                <a:spcPts val="0"/>
              </a:spcAft>
              <a:buNone/>
            </a:pPr>
            <a:r>
              <a:rPr lang="en">
                <a:latin typeface="Playfair Display"/>
                <a:ea typeface="Playfair Display"/>
                <a:cs typeface="Playfair Display"/>
                <a:sym typeface="Playfair Display"/>
              </a:rPr>
              <a:t>Where are YOU From? </a:t>
            </a:r>
            <a:endParaRPr>
              <a:latin typeface="Playfair Display"/>
              <a:ea typeface="Playfair Display"/>
              <a:cs typeface="Playfair Display"/>
              <a:sym typeface="Playfair Display"/>
            </a:endParaRPr>
          </a:p>
        </p:txBody>
      </p:sp>
      <p:sp>
        <p:nvSpPr>
          <p:cNvPr id="67" name="Google Shape;67;p14"/>
          <p:cNvSpPr txBox="1"/>
          <p:nvPr/>
        </p:nvSpPr>
        <p:spPr>
          <a:xfrm>
            <a:off x="284000" y="755400"/>
            <a:ext cx="39000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Playfair Display"/>
                <a:ea typeface="Playfair Display"/>
                <a:cs typeface="Playfair Display"/>
                <a:sym typeface="Playfair Display"/>
              </a:rPr>
              <a:t>Class Rules:</a:t>
            </a:r>
            <a:endParaRPr b="1" sz="1600">
              <a:latin typeface="Playfair Display"/>
              <a:ea typeface="Playfair Display"/>
              <a:cs typeface="Playfair Display"/>
              <a:sym typeface="Playfair Display"/>
            </a:endParaRPr>
          </a:p>
          <a:p>
            <a:pPr indent="0" lvl="0" marL="0" rtl="0" algn="l">
              <a:spcBef>
                <a:spcPts val="0"/>
              </a:spcBef>
              <a:spcAft>
                <a:spcPts val="0"/>
              </a:spcAft>
              <a:buNone/>
            </a:pPr>
            <a:r>
              <a:t/>
            </a:r>
            <a:endParaRPr sz="1600">
              <a:latin typeface="Playfair Display"/>
              <a:ea typeface="Playfair Display"/>
              <a:cs typeface="Playfair Display"/>
              <a:sym typeface="Playfair Display"/>
            </a:endParaRPr>
          </a:p>
          <a:p>
            <a:pPr indent="-330200" lvl="0" marL="457200" rtl="0" algn="l">
              <a:spcBef>
                <a:spcPts val="0"/>
              </a:spcBef>
              <a:spcAft>
                <a:spcPts val="0"/>
              </a:spcAft>
              <a:buSzPts val="1600"/>
              <a:buFont typeface="Playfair Display"/>
              <a:buAutoNum type="arabicPeriod"/>
            </a:pPr>
            <a:r>
              <a:rPr lang="en" sz="1600">
                <a:latin typeface="Playfair Display"/>
                <a:ea typeface="Playfair Display"/>
                <a:cs typeface="Playfair Display"/>
                <a:sym typeface="Playfair Display"/>
              </a:rPr>
              <a:t>Do your best! We know you can all work really hard!</a:t>
            </a:r>
            <a:endParaRPr sz="1600">
              <a:latin typeface="Playfair Display"/>
              <a:ea typeface="Playfair Display"/>
              <a:cs typeface="Playfair Display"/>
              <a:sym typeface="Playfair Display"/>
            </a:endParaRPr>
          </a:p>
          <a:p>
            <a:pPr indent="-330200" lvl="0" marL="457200" rtl="0" algn="l">
              <a:spcBef>
                <a:spcPts val="0"/>
              </a:spcBef>
              <a:spcAft>
                <a:spcPts val="0"/>
              </a:spcAft>
              <a:buSzPts val="1600"/>
              <a:buFont typeface="Playfair Display"/>
              <a:buAutoNum type="arabicPeriod"/>
            </a:pPr>
            <a:r>
              <a:rPr lang="en" sz="1600">
                <a:latin typeface="Playfair Display"/>
                <a:ea typeface="Playfair Display"/>
                <a:cs typeface="Playfair Display"/>
                <a:sym typeface="Playfair Display"/>
              </a:rPr>
              <a:t>Be respectful to everyone. We are all different! We don’t dance the same, and that’s okay! And BE SAFE!</a:t>
            </a:r>
            <a:endParaRPr sz="1600">
              <a:latin typeface="Playfair Display"/>
              <a:ea typeface="Playfair Display"/>
              <a:cs typeface="Playfair Display"/>
              <a:sym typeface="Playfair Display"/>
            </a:endParaRPr>
          </a:p>
          <a:p>
            <a:pPr indent="-330200" lvl="0" marL="457200" rtl="0" algn="l">
              <a:spcBef>
                <a:spcPts val="0"/>
              </a:spcBef>
              <a:spcAft>
                <a:spcPts val="0"/>
              </a:spcAft>
              <a:buSzPts val="1600"/>
              <a:buFont typeface="Playfair Display"/>
              <a:buAutoNum type="arabicPeriod"/>
            </a:pPr>
            <a:r>
              <a:rPr lang="en" sz="1600">
                <a:latin typeface="Playfair Display"/>
                <a:ea typeface="Playfair Display"/>
                <a:cs typeface="Playfair Display"/>
                <a:sym typeface="Playfair Display"/>
              </a:rPr>
              <a:t>3, 2, 1 Freeze! </a:t>
            </a:r>
            <a:endParaRPr sz="1600">
              <a:latin typeface="Playfair Display"/>
              <a:ea typeface="Playfair Display"/>
              <a:cs typeface="Playfair Display"/>
              <a:sym typeface="Playfair Display"/>
            </a:endParaRPr>
          </a:p>
          <a:p>
            <a:pPr indent="0" lvl="0" marL="0" rtl="0" algn="l">
              <a:spcBef>
                <a:spcPts val="0"/>
              </a:spcBef>
              <a:spcAft>
                <a:spcPts val="0"/>
              </a:spcAft>
              <a:buNone/>
            </a:pPr>
            <a:r>
              <a:t/>
            </a:r>
            <a:endParaRPr sz="1600">
              <a:latin typeface="Playfair Display"/>
              <a:ea typeface="Playfair Display"/>
              <a:cs typeface="Playfair Display"/>
              <a:sym typeface="Playfair Display"/>
            </a:endParaRPr>
          </a:p>
          <a:p>
            <a:pPr indent="0" lvl="0" marL="0" rtl="0" algn="l">
              <a:spcBef>
                <a:spcPts val="0"/>
              </a:spcBef>
              <a:spcAft>
                <a:spcPts val="0"/>
              </a:spcAft>
              <a:buNone/>
            </a:pPr>
            <a:r>
              <a:rPr lang="en" sz="1600">
                <a:latin typeface="Playfair Display"/>
                <a:ea typeface="Playfair Display"/>
                <a:cs typeface="Playfair Display"/>
                <a:sym typeface="Playfair Display"/>
              </a:rPr>
              <a:t>Review rules and get started!</a:t>
            </a:r>
            <a:endParaRPr sz="1600">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2022713" y="375650"/>
            <a:ext cx="5098575" cy="43922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6"/>
          <p:cNvPicPr preferRelativeResize="0"/>
          <p:nvPr/>
        </p:nvPicPr>
        <p:blipFill>
          <a:blip r:embed="rId3">
            <a:alphaModFix/>
          </a:blip>
          <a:stretch>
            <a:fillRect/>
          </a:stretch>
        </p:blipFill>
        <p:spPr>
          <a:xfrm>
            <a:off x="4572000" y="0"/>
            <a:ext cx="4571999" cy="4151657"/>
          </a:xfrm>
          <a:prstGeom prst="rect">
            <a:avLst/>
          </a:prstGeom>
          <a:noFill/>
          <a:ln>
            <a:noFill/>
          </a:ln>
        </p:spPr>
      </p:pic>
      <p:pic>
        <p:nvPicPr>
          <p:cNvPr id="78" name="Google Shape;78;p16"/>
          <p:cNvPicPr preferRelativeResize="0"/>
          <p:nvPr/>
        </p:nvPicPr>
        <p:blipFill>
          <a:blip r:embed="rId4">
            <a:alphaModFix/>
          </a:blip>
          <a:stretch>
            <a:fillRect/>
          </a:stretch>
        </p:blipFill>
        <p:spPr>
          <a:xfrm>
            <a:off x="0" y="0"/>
            <a:ext cx="4572000" cy="40961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7"/>
          <p:cNvPicPr preferRelativeResize="0"/>
          <p:nvPr/>
        </p:nvPicPr>
        <p:blipFill>
          <a:blip r:embed="rId3">
            <a:alphaModFix/>
          </a:blip>
          <a:stretch>
            <a:fillRect/>
          </a:stretch>
        </p:blipFill>
        <p:spPr>
          <a:xfrm>
            <a:off x="4571999" y="0"/>
            <a:ext cx="4572001" cy="4199858"/>
          </a:xfrm>
          <a:prstGeom prst="rect">
            <a:avLst/>
          </a:prstGeom>
          <a:noFill/>
          <a:ln>
            <a:noFill/>
          </a:ln>
        </p:spPr>
      </p:pic>
      <p:pic>
        <p:nvPicPr>
          <p:cNvPr id="84" name="Google Shape;84;p17"/>
          <p:cNvPicPr preferRelativeResize="0"/>
          <p:nvPr/>
        </p:nvPicPr>
        <p:blipFill>
          <a:blip r:embed="rId4">
            <a:alphaModFix/>
          </a:blip>
          <a:stretch>
            <a:fillRect/>
          </a:stretch>
        </p:blipFill>
        <p:spPr>
          <a:xfrm>
            <a:off x="0" y="0"/>
            <a:ext cx="4572002" cy="4181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8"/>
          <p:cNvPicPr preferRelativeResize="0"/>
          <p:nvPr/>
        </p:nvPicPr>
        <p:blipFill>
          <a:blip r:embed="rId3">
            <a:alphaModFix/>
          </a:blip>
          <a:stretch>
            <a:fillRect/>
          </a:stretch>
        </p:blipFill>
        <p:spPr>
          <a:xfrm>
            <a:off x="-36725" y="-51675"/>
            <a:ext cx="4608726" cy="4151776"/>
          </a:xfrm>
          <a:prstGeom prst="rect">
            <a:avLst/>
          </a:prstGeom>
          <a:noFill/>
          <a:ln>
            <a:noFill/>
          </a:ln>
        </p:spPr>
      </p:pic>
      <p:pic>
        <p:nvPicPr>
          <p:cNvPr id="90" name="Google Shape;90;p18"/>
          <p:cNvPicPr preferRelativeResize="0"/>
          <p:nvPr/>
        </p:nvPicPr>
        <p:blipFill>
          <a:blip r:embed="rId4">
            <a:alphaModFix/>
          </a:blip>
          <a:stretch>
            <a:fillRect/>
          </a:stretch>
        </p:blipFill>
        <p:spPr>
          <a:xfrm>
            <a:off x="4572000" y="-6"/>
            <a:ext cx="4535275" cy="404843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9"/>
          <p:cNvPicPr preferRelativeResize="0"/>
          <p:nvPr/>
        </p:nvPicPr>
        <p:blipFill>
          <a:blip r:embed="rId3">
            <a:alphaModFix/>
          </a:blip>
          <a:stretch>
            <a:fillRect/>
          </a:stretch>
        </p:blipFill>
        <p:spPr>
          <a:xfrm>
            <a:off x="0" y="-37275"/>
            <a:ext cx="4571998" cy="4072036"/>
          </a:xfrm>
          <a:prstGeom prst="rect">
            <a:avLst/>
          </a:prstGeom>
          <a:noFill/>
          <a:ln>
            <a:noFill/>
          </a:ln>
        </p:spPr>
      </p:pic>
      <p:pic>
        <p:nvPicPr>
          <p:cNvPr id="96" name="Google Shape;96;p19"/>
          <p:cNvPicPr preferRelativeResize="0"/>
          <p:nvPr/>
        </p:nvPicPr>
        <p:blipFill>
          <a:blip r:embed="rId4">
            <a:alphaModFix/>
          </a:blip>
          <a:stretch>
            <a:fillRect/>
          </a:stretch>
        </p:blipFill>
        <p:spPr>
          <a:xfrm>
            <a:off x="4572000" y="0"/>
            <a:ext cx="4571999" cy="4096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20"/>
          <p:cNvPicPr preferRelativeResize="0"/>
          <p:nvPr/>
        </p:nvPicPr>
        <p:blipFill>
          <a:blip r:embed="rId3">
            <a:alphaModFix/>
          </a:blip>
          <a:stretch>
            <a:fillRect/>
          </a:stretch>
        </p:blipFill>
        <p:spPr>
          <a:xfrm>
            <a:off x="0" y="0"/>
            <a:ext cx="4571999" cy="4195397"/>
          </a:xfrm>
          <a:prstGeom prst="rect">
            <a:avLst/>
          </a:prstGeom>
          <a:noFill/>
          <a:ln>
            <a:noFill/>
          </a:ln>
        </p:spPr>
      </p:pic>
      <p:pic>
        <p:nvPicPr>
          <p:cNvPr id="102" name="Google Shape;102;p20"/>
          <p:cNvPicPr preferRelativeResize="0"/>
          <p:nvPr/>
        </p:nvPicPr>
        <p:blipFill>
          <a:blip r:embed="rId4">
            <a:alphaModFix/>
          </a:blip>
          <a:stretch>
            <a:fillRect/>
          </a:stretch>
        </p:blipFill>
        <p:spPr>
          <a:xfrm>
            <a:off x="4572002" y="0"/>
            <a:ext cx="4565975" cy="4195400"/>
          </a:xfrm>
          <a:prstGeom prst="rect">
            <a:avLst/>
          </a:prstGeom>
          <a:noFill/>
          <a:ln>
            <a:noFill/>
          </a:ln>
        </p:spPr>
      </p:pic>
      <p:sp>
        <p:nvSpPr>
          <p:cNvPr id="103" name="Google Shape;103;p20"/>
          <p:cNvSpPr txBox="1"/>
          <p:nvPr/>
        </p:nvSpPr>
        <p:spPr>
          <a:xfrm>
            <a:off x="200850" y="4195400"/>
            <a:ext cx="8742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Playfair Display"/>
                <a:ea typeface="Playfair Display"/>
                <a:cs typeface="Playfair Display"/>
                <a:sym typeface="Playfair Display"/>
              </a:rPr>
              <a:t>Can we… SKIP, TWIRL, SWAY, or JUMP? </a:t>
            </a:r>
            <a:endParaRPr sz="1600">
              <a:latin typeface="Playfair Display"/>
              <a:ea typeface="Playfair Display"/>
              <a:cs typeface="Playfair Display"/>
              <a:sym typeface="Playfair Display"/>
            </a:endParaRPr>
          </a:p>
          <a:p>
            <a:pPr indent="0" lvl="0" marL="0" rtl="0" algn="l">
              <a:spcBef>
                <a:spcPts val="0"/>
              </a:spcBef>
              <a:spcAft>
                <a:spcPts val="0"/>
              </a:spcAft>
              <a:buNone/>
            </a:pPr>
            <a:r>
              <a:t/>
            </a:r>
            <a:endParaRPr sz="1600">
              <a:latin typeface="Playfair Display"/>
              <a:ea typeface="Playfair Display"/>
              <a:cs typeface="Playfair Display"/>
              <a:sym typeface="Playfair Display"/>
            </a:endParaRPr>
          </a:p>
          <a:p>
            <a:pPr indent="0" lvl="0" marL="0" rtl="0" algn="r">
              <a:spcBef>
                <a:spcPts val="0"/>
              </a:spcBef>
              <a:spcAft>
                <a:spcPts val="0"/>
              </a:spcAft>
              <a:buNone/>
            </a:pPr>
            <a:r>
              <a:rPr lang="en" sz="1600">
                <a:latin typeface="Playfair Display"/>
                <a:ea typeface="Playfair Display"/>
                <a:cs typeface="Playfair Display"/>
                <a:sym typeface="Playfair Display"/>
              </a:rPr>
              <a:t>Can we show each other how big the </a:t>
            </a:r>
            <a:r>
              <a:rPr lang="en" sz="1600">
                <a:latin typeface="Playfair Display"/>
                <a:ea typeface="Playfair Display"/>
                <a:cs typeface="Playfair Display"/>
                <a:sym typeface="Playfair Display"/>
              </a:rPr>
              <a:t>space</a:t>
            </a:r>
            <a:r>
              <a:rPr lang="en" sz="1600">
                <a:latin typeface="Playfair Display"/>
                <a:ea typeface="Playfair Display"/>
                <a:cs typeface="Playfair Display"/>
                <a:sym typeface="Playfair Display"/>
              </a:rPr>
              <a:t> is with our EYES?</a:t>
            </a:r>
            <a:endParaRPr sz="1600">
              <a:latin typeface="Playfair Display"/>
              <a:ea typeface="Playfair Display"/>
              <a:cs typeface="Playfair Display"/>
              <a:sym typeface="Playfair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21"/>
          <p:cNvPicPr preferRelativeResize="0"/>
          <p:nvPr/>
        </p:nvPicPr>
        <p:blipFill>
          <a:blip r:embed="rId3">
            <a:alphaModFix/>
          </a:blip>
          <a:stretch>
            <a:fillRect/>
          </a:stretch>
        </p:blipFill>
        <p:spPr>
          <a:xfrm>
            <a:off x="0" y="0"/>
            <a:ext cx="4572000" cy="3875983"/>
          </a:xfrm>
          <a:prstGeom prst="rect">
            <a:avLst/>
          </a:prstGeom>
          <a:noFill/>
          <a:ln>
            <a:noFill/>
          </a:ln>
        </p:spPr>
      </p:pic>
      <p:pic>
        <p:nvPicPr>
          <p:cNvPr id="109" name="Google Shape;109;p21"/>
          <p:cNvPicPr preferRelativeResize="0"/>
          <p:nvPr/>
        </p:nvPicPr>
        <p:blipFill>
          <a:blip r:embed="rId4">
            <a:alphaModFix/>
          </a:blip>
          <a:stretch>
            <a:fillRect/>
          </a:stretch>
        </p:blipFill>
        <p:spPr>
          <a:xfrm>
            <a:off x="4572000" y="0"/>
            <a:ext cx="4571999" cy="3899661"/>
          </a:xfrm>
          <a:prstGeom prst="rect">
            <a:avLst/>
          </a:prstGeom>
          <a:noFill/>
          <a:ln>
            <a:noFill/>
          </a:ln>
        </p:spPr>
      </p:pic>
      <p:sp>
        <p:nvSpPr>
          <p:cNvPr id="110" name="Google Shape;110;p21"/>
          <p:cNvSpPr txBox="1"/>
          <p:nvPr/>
        </p:nvSpPr>
        <p:spPr>
          <a:xfrm>
            <a:off x="154050" y="4096800"/>
            <a:ext cx="8835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layfair Display"/>
                <a:ea typeface="Playfair Display"/>
                <a:cs typeface="Playfair Display"/>
                <a:sym typeface="Playfair Display"/>
              </a:rPr>
              <a:t>How would a SMOOTH river move? How would a FAST river move?</a:t>
            </a:r>
            <a:endParaRPr>
              <a:latin typeface="Playfair Display"/>
              <a:ea typeface="Playfair Display"/>
              <a:cs typeface="Playfair Display"/>
              <a:sym typeface="Playfair Display"/>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a:p>
            <a:pPr indent="0" lvl="0" marL="0" rtl="0" algn="r">
              <a:spcBef>
                <a:spcPts val="0"/>
              </a:spcBef>
              <a:spcAft>
                <a:spcPts val="0"/>
              </a:spcAft>
              <a:buNone/>
            </a:pPr>
            <a:r>
              <a:rPr lang="en">
                <a:latin typeface="Playfair Display"/>
                <a:ea typeface="Playfair Display"/>
                <a:cs typeface="Playfair Display"/>
                <a:sym typeface="Playfair Display"/>
              </a:rPr>
              <a:t>Is our river </a:t>
            </a:r>
            <a:r>
              <a:rPr lang="en">
                <a:latin typeface="Playfair Display"/>
                <a:ea typeface="Playfair Display"/>
                <a:cs typeface="Playfair Display"/>
                <a:sym typeface="Playfair Display"/>
              </a:rPr>
              <a:t>moving</a:t>
            </a:r>
            <a:r>
              <a:rPr lang="en">
                <a:latin typeface="Playfair Display"/>
                <a:ea typeface="Playfair Display"/>
                <a:cs typeface="Playfair Display"/>
                <a:sym typeface="Playfair Display"/>
              </a:rPr>
              <a:t> in a straight line? Are we moving around a lot of rocks?</a:t>
            </a:r>
            <a:endParaRPr>
              <a:latin typeface="Playfair Display"/>
              <a:ea typeface="Playfair Display"/>
              <a:cs typeface="Playfair Display"/>
              <a:sym typeface="Playfair Display"/>
            </a:endParaRPr>
          </a:p>
        </p:txBody>
      </p:sp>
    </p:spTree>
  </p:cSld>
  <p:clrMapOvr>
    <a:masterClrMapping/>
  </p:clrMapOvr>
</p:sld>
</file>

<file path=ppt/theme/theme1.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